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45" r:id="rId2"/>
  </p:sldMasterIdLst>
  <p:notesMasterIdLst>
    <p:notesMasterId r:id="rId40"/>
  </p:notesMasterIdLst>
  <p:handoutMasterIdLst>
    <p:handoutMasterId r:id="rId41"/>
  </p:handoutMasterIdLst>
  <p:sldIdLst>
    <p:sldId id="484" r:id="rId3"/>
    <p:sldId id="284" r:id="rId4"/>
    <p:sldId id="533" r:id="rId5"/>
    <p:sldId id="288" r:id="rId6"/>
    <p:sldId id="535" r:id="rId7"/>
    <p:sldId id="539" r:id="rId8"/>
    <p:sldId id="543" r:id="rId9"/>
    <p:sldId id="540" r:id="rId10"/>
    <p:sldId id="541" r:id="rId11"/>
    <p:sldId id="542" r:id="rId12"/>
    <p:sldId id="544" r:id="rId13"/>
    <p:sldId id="545" r:id="rId14"/>
    <p:sldId id="546" r:id="rId15"/>
    <p:sldId id="548" r:id="rId16"/>
    <p:sldId id="550" r:id="rId17"/>
    <p:sldId id="551" r:id="rId18"/>
    <p:sldId id="552" r:id="rId19"/>
    <p:sldId id="553" r:id="rId20"/>
    <p:sldId id="549" r:id="rId21"/>
    <p:sldId id="554" r:id="rId22"/>
    <p:sldId id="563" r:id="rId23"/>
    <p:sldId id="564" r:id="rId24"/>
    <p:sldId id="555" r:id="rId25"/>
    <p:sldId id="556" r:id="rId26"/>
    <p:sldId id="573" r:id="rId27"/>
    <p:sldId id="574" r:id="rId28"/>
    <p:sldId id="557" r:id="rId29"/>
    <p:sldId id="575" r:id="rId30"/>
    <p:sldId id="566" r:id="rId31"/>
    <p:sldId id="565" r:id="rId32"/>
    <p:sldId id="558" r:id="rId33"/>
    <p:sldId id="559" r:id="rId34"/>
    <p:sldId id="560" r:id="rId35"/>
    <p:sldId id="571" r:id="rId36"/>
    <p:sldId id="561" r:id="rId37"/>
    <p:sldId id="562" r:id="rId38"/>
    <p:sldId id="568" r:id="rId3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005696"/>
    <a:srgbClr val="990000"/>
    <a:srgbClr val="CDD8E5"/>
    <a:srgbClr val="00C005"/>
    <a:srgbClr val="FFFF00"/>
    <a:srgbClr val="FFB7B7"/>
    <a:srgbClr val="9FB5CD"/>
    <a:srgbClr val="FFFFFF"/>
    <a:srgbClr val="FEA501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4291" autoAdjust="0"/>
  </p:normalViewPr>
  <p:slideViewPr>
    <p:cSldViewPr snapToGrid="0">
      <p:cViewPr varScale="1">
        <p:scale>
          <a:sx n="76" d="100"/>
          <a:sy n="76" d="100"/>
        </p:scale>
        <p:origin x="-1758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65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1950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592492-A561-CA4B-9BC8-43DCBD6D63A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850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5907"/>
            <a:ext cx="5437168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7A0291-C69D-8B46-8086-5509DFD799B1}" type="slidenum">
              <a:rPr lang="de-DE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4992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A0044B-9621-D442-9C88-6ED8B240719D}" type="slidenum">
              <a:rPr lang="de-DE" sz="1200"/>
              <a:pPr eaLnBrk="1" hangingPunct="1"/>
              <a:t>1</a:t>
            </a:fld>
            <a:endParaRPr lang="de-DE" sz="1200" dirty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53150" y="9434996"/>
            <a:ext cx="2944525" cy="49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15" tIns="47862" rIns="95715" bIns="47862" anchor="b"/>
          <a:lstStyle>
            <a:lvl1pPr defTabSz="947738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2A8D0DA8-2A05-DC43-8D66-A7511AEB48C0}" type="slidenum">
              <a:rPr lang="en-GB" sz="1300"/>
              <a:pPr algn="r" eaLnBrk="1" hangingPunct="1"/>
              <a:t>1</a:t>
            </a:fld>
            <a:endParaRPr lang="en-GB" sz="1300" dirty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715" tIns="47862" rIns="95715" bIns="47862"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F8E7E5-1230-9148-8DB2-61F287C6ACD1}" type="slidenum">
              <a:rPr lang="de-DE" sz="1200"/>
              <a:pPr eaLnBrk="1" hangingPunct="1"/>
              <a:t>2</a:t>
            </a:fld>
            <a:endParaRPr lang="de-DE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8FD180-41FF-5941-A279-04A29BBA3DA3}" type="slidenum">
              <a:rPr lang="de-DE" sz="1200"/>
              <a:pPr eaLnBrk="1" hangingPunct="1"/>
              <a:t>4</a:t>
            </a:fld>
            <a:endParaRPr lang="de-DE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="" xmlns:p14="http://schemas.microsoft.com/office/powerpoint/2010/main" val="173507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593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6243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45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9326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1313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7" name="Image 6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31727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344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63486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>
              <a:lnSpc>
                <a:spcPct val="120000"/>
              </a:lnSpc>
            </a:pPr>
            <a:r>
              <a:rPr lang="fr-FR" dirty="0" smtClean="0"/>
              <a:t>De quoi il s’agit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Objectif(s)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Caractérisation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Contexte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Périmètre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Collecte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Prétraitement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Analyse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statistique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cognitive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Solution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Plan d’action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Système IP</a:t>
            </a:r>
          </a:p>
          <a:p>
            <a:pPr lvl="2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Représentation </a:t>
            </a:r>
            <a:r>
              <a:rPr lang="fr-FR" dirty="0" err="1" smtClean="0"/>
              <a:t>Stat&amp;Co</a:t>
            </a:r>
            <a:endParaRPr lang="fr-FR" dirty="0" smtClean="0"/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Décomposition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Décision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Entrepôt d’expériences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Modèles à stocker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Alternatives 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Exploitation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Inférence bayésienne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Arbres de décision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5493657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Cas industriel</a:t>
            </a:r>
            <a:endParaRPr lang="fr-FR" dirty="0"/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7" y="6244936"/>
            <a:ext cx="1338054" cy="4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1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486" y="1489075"/>
            <a:ext cx="7380514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192982"/>
            <a:ext cx="1275709" cy="47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4585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7099363" y="5690753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4439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354" r="22118"/>
          <a:stretch>
            <a:fillRect/>
          </a:stretch>
        </p:blipFill>
        <p:spPr bwMode="auto">
          <a:xfrm>
            <a:off x="266700" y="6045200"/>
            <a:ext cx="7508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6184900"/>
            <a:ext cx="698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691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2514" y="1489075"/>
            <a:ext cx="7351486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88114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C00000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4" name="Image 13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34436" y="6182591"/>
            <a:ext cx="1386546" cy="4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6289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609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73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222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60531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58847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7806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0159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174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336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03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blipFill dpi="0" rotWithShape="0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4" cstate="print"/>
          <a:srcRect l="13058" t="22353" r="63469" b="56064"/>
          <a:stretch>
            <a:fillRect/>
          </a:stretch>
        </p:blipFill>
        <p:spPr bwMode="auto">
          <a:xfrm>
            <a:off x="324491" y="6012872"/>
            <a:ext cx="1473136" cy="61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55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069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552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99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2498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090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44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  <p:extLst>
      <p:ext uri="{BB962C8B-B14F-4D97-AF65-F5344CB8AC3E}">
        <p14:creationId xmlns="" xmlns:p14="http://schemas.microsoft.com/office/powerpoint/2010/main" val="143724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9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4835045"/>
            <a:ext cx="9009530" cy="1202499"/>
          </a:xfrm>
        </p:spPr>
        <p:txBody>
          <a:bodyPr/>
          <a:lstStyle/>
          <a:p>
            <a:pPr algn="ctr">
              <a:lnSpc>
                <a:spcPts val="3200"/>
              </a:lnSpc>
            </a:pPr>
            <a:r>
              <a:rPr lang="en-CA" dirty="0" smtClean="0"/>
              <a:t>CHAPITRE 6 : La </a:t>
            </a:r>
            <a:r>
              <a:rPr lang="en-CA" dirty="0" err="1" smtClean="0"/>
              <a:t>gestion</a:t>
            </a:r>
            <a:r>
              <a:rPr lang="en-CA" dirty="0" smtClean="0"/>
              <a:t> </a:t>
            </a:r>
            <a:r>
              <a:rPr lang="en-CA" dirty="0" err="1" smtClean="0"/>
              <a:t>stratégique</a:t>
            </a: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17730" y="3594971"/>
            <a:ext cx="3569918" cy="588723"/>
          </a:xfrm>
        </p:spPr>
        <p:txBody>
          <a:bodyPr/>
          <a:lstStyle/>
          <a:p>
            <a:pPr algn="ctr"/>
            <a:r>
              <a:rPr lang="fr-FR" sz="1800" cap="none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Professeur :Dr </a:t>
            </a:r>
            <a:r>
              <a:rPr lang="fr-FR" sz="18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Séli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APEDOME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291" y="2319819"/>
            <a:ext cx="2901005" cy="755795"/>
          </a:xfrm>
          <a:prstGeom prst="rect">
            <a:avLst/>
          </a:prstGeom>
        </p:spPr>
        <p:txBody>
          <a:bodyPr>
            <a:prstTxWarp prst="textCanUp">
              <a:avLst>
                <a:gd name="adj" fmla="val 91037"/>
              </a:avLst>
            </a:prstTxWarp>
            <a:spAutoFit/>
          </a:bodyPr>
          <a:lstStyle/>
          <a:p>
            <a:pPr algn="ctr"/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Automne 2019</a:t>
            </a:r>
            <a:endParaRPr lang="fr-FR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 bwMode="gray">
          <a:xfrm>
            <a:off x="0" y="300624"/>
            <a:ext cx="9009530" cy="12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INTRODUCTION</a:t>
            </a:r>
            <a:r>
              <a:rPr kumimoji="0" lang="en-CA" sz="32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 A LA GESTION DES AFFAIRES</a:t>
            </a: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ADM1700 </a:t>
            </a:r>
            <a:r>
              <a:rPr lang="en-CA" sz="3200" b="1" kern="0" smtClean="0">
                <a:solidFill>
                  <a:schemeClr val="bg1"/>
                </a:solidFill>
                <a:latin typeface="Arial Narrow" pitchFamily="34" charset="0"/>
                <a:cs typeface="Tahoma" pitchFamily="34" charset="0"/>
              </a:rPr>
              <a:t> A</a:t>
            </a:r>
            <a: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endParaRPr kumimoji="0" lang="fr-FR" sz="3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367419" y="1265129"/>
            <a:ext cx="37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de diversification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29008" y="1728592"/>
            <a:ext cx="693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Se rapportent à l’éventail de biens et de services produits par une entreprise et au nombre de marchés qu’elle dessert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28800" y="3895594"/>
            <a:ext cx="28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pénétration du marché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4935254" y="2718148"/>
            <a:ext cx="3494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Commercialiser ses produits d’une manière plus dynamique  au moyen de programmes de publicité et de stimulation des ventes.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4972834" y="4171167"/>
            <a:ext cx="3382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Mieux employer son système de distribution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35463" y="5123145"/>
            <a:ext cx="3507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Améliorer la qualité de son service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997885" y="5787025"/>
            <a:ext cx="3594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Utiliser son personnel de vente plus efficacement</a:t>
            </a:r>
            <a:endParaRPr lang="fr-FR" sz="1600" dirty="0"/>
          </a:p>
        </p:txBody>
      </p:sp>
      <p:sp>
        <p:nvSpPr>
          <p:cNvPr id="12" name="Accolade ouvrante 11"/>
          <p:cNvSpPr/>
          <p:nvPr/>
        </p:nvSpPr>
        <p:spPr bwMode="auto">
          <a:xfrm>
            <a:off x="4484318" y="2693096"/>
            <a:ext cx="413359" cy="394569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325676" y="453397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du plan stratégique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5" y="1553227"/>
            <a:ext cx="25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création de marché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5473875" y="1440493"/>
            <a:ext cx="3382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Cette stratégie encourage une entreprise à offrir ses produits ou services existants sur de nouveaux marchés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653438" y="3194137"/>
            <a:ext cx="311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mise au point de produits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640911" y="5085567"/>
            <a:ext cx="33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diversification concentrique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5085567" y="2893511"/>
            <a:ext cx="4058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Cette stratégie consiste à modifier des produits déjà vendus, soit à en offrir de nouveaux à la clientèle existante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373666" y="4146115"/>
            <a:ext cx="3594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Stratégie appliquée  lorsqu’une entreprise lance des produits ou services nouveaux ayant un lien avec ceux qu’elle offrait déjà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398718" y="5467630"/>
            <a:ext cx="3482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consiste à inciter les clients à se procurer de nouveaux biens et services en remplacement des produits parvenus à maturité</a:t>
            </a:r>
            <a:endParaRPr lang="fr-FR" sz="1600" dirty="0"/>
          </a:p>
        </p:txBody>
      </p:sp>
      <p:sp>
        <p:nvSpPr>
          <p:cNvPr id="10" name="Accolade ouvrante 9"/>
          <p:cNvSpPr/>
          <p:nvPr/>
        </p:nvSpPr>
        <p:spPr bwMode="auto">
          <a:xfrm>
            <a:off x="4822521" y="1327760"/>
            <a:ext cx="413359" cy="116491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 bwMode="auto">
          <a:xfrm>
            <a:off x="4774506" y="2793305"/>
            <a:ext cx="386218" cy="102713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/>
          <p:cNvSpPr/>
          <p:nvPr/>
        </p:nvSpPr>
        <p:spPr bwMode="auto">
          <a:xfrm>
            <a:off x="4849661" y="4035468"/>
            <a:ext cx="413359" cy="242796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388306" y="4371138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54060" y="2617940"/>
            <a:ext cx="32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diversification horizontale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640909" y="4484319"/>
            <a:ext cx="393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La diversification par conglomérat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5386192" y="2079321"/>
            <a:ext cx="3457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Cette stratégie entraîne le lancement de nouveaux produits ou services n’ayant aucun lien avec ceux déjà offerts et destinés à une clientèle établie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536505" y="4321479"/>
            <a:ext cx="3607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Cette stratégie est appliquée lorsqu’une entreprise lance des produits ou services tout à fait différents de ceux qu’elle offre déjà et ce, pour attirer de nouveaux clients.</a:t>
            </a:r>
            <a:endParaRPr lang="fr-FR" sz="1600" dirty="0"/>
          </a:p>
        </p:txBody>
      </p:sp>
      <p:sp>
        <p:nvSpPr>
          <p:cNvPr id="8" name="Accolade ouvrante 7"/>
          <p:cNvSpPr/>
          <p:nvPr/>
        </p:nvSpPr>
        <p:spPr bwMode="auto">
          <a:xfrm>
            <a:off x="4987448" y="1853852"/>
            <a:ext cx="386218" cy="185385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 bwMode="auto">
          <a:xfrm>
            <a:off x="5089745" y="4073047"/>
            <a:ext cx="386218" cy="178913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313150" y="438366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730674" y="1102290"/>
            <a:ext cx="42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d’intégration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60" y="1515649"/>
            <a:ext cx="702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 plan d’action qui a un effet vers l’amont vers l’aval ou sur l’horizontal et un effet de coopération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791221" y="2730675"/>
            <a:ext cx="29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L’intégration vers l’amont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4722310" y="2154478"/>
            <a:ext cx="442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Stratégie utilisée pour gérer l’approvisionnement des matières premières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4684734" y="2868460"/>
            <a:ext cx="445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Exemple fabriquer certaines pièces au lieu de les acheter chez le fournisseur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16066" y="4471792"/>
            <a:ext cx="300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L’intégration vers l’aval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4434216" y="3782860"/>
            <a:ext cx="504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Cette stratégie permet de se rapprocher de ses clients et influer d’avantage sur la distribution de ses produits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4609578" y="4747364"/>
            <a:ext cx="453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Exemple établir son propre réseau de vente en gros ou au détail</a:t>
            </a:r>
            <a:endParaRPr lang="fr-FR" sz="1600" dirty="0"/>
          </a:p>
        </p:txBody>
      </p:sp>
      <p:sp>
        <p:nvSpPr>
          <p:cNvPr id="11" name="Accolade ouvrante 10"/>
          <p:cNvSpPr/>
          <p:nvPr/>
        </p:nvSpPr>
        <p:spPr bwMode="auto">
          <a:xfrm>
            <a:off x="4348621" y="2192055"/>
            <a:ext cx="373692" cy="132775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/>
          <p:cNvSpPr/>
          <p:nvPr/>
        </p:nvSpPr>
        <p:spPr bwMode="auto">
          <a:xfrm>
            <a:off x="4235887" y="3682653"/>
            <a:ext cx="386218" cy="185385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791221" y="6175518"/>
            <a:ext cx="264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L’intégration horizontale</a:t>
            </a:r>
            <a:endParaRPr lang="fr-FR" sz="1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409161" y="6077107"/>
            <a:ext cx="5010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entreprise acquiert certains de ses concurrents pour étendre son pouvoir sur le marché</a:t>
            </a:r>
            <a:endParaRPr lang="fr-FR" sz="1600" dirty="0"/>
          </a:p>
        </p:txBody>
      </p:sp>
      <p:sp>
        <p:nvSpPr>
          <p:cNvPr id="15" name="Accolade ouvrante 14"/>
          <p:cNvSpPr/>
          <p:nvPr/>
        </p:nvSpPr>
        <p:spPr bwMode="auto">
          <a:xfrm>
            <a:off x="4225449" y="5974915"/>
            <a:ext cx="346552" cy="88308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6"/>
          <p:cNvSpPr/>
          <p:nvPr/>
        </p:nvSpPr>
        <p:spPr bwMode="auto">
          <a:xfrm>
            <a:off x="413358" y="433356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7" y="1603332"/>
            <a:ext cx="384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de coopération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649239" y="4809994"/>
            <a:ext cx="367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,une attente de collaboration dans les domaines du savoir-faire technique ou de la recherche et du développement.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79113" y="5260932"/>
            <a:ext cx="3494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stratégie de coopération conduit deux entreprises à unir leurs forces.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924811" y="2179529"/>
            <a:ext cx="2668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 accord de licence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887233" y="2981194"/>
            <a:ext cx="2317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une alliance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686816" y="3720230"/>
            <a:ext cx="345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une association stratégique</a:t>
            </a:r>
            <a:endParaRPr lang="fr-FR" sz="1600" dirty="0"/>
          </a:p>
        </p:txBody>
      </p:sp>
      <p:sp>
        <p:nvSpPr>
          <p:cNvPr id="9" name="Accolade ouvrante 8"/>
          <p:cNvSpPr/>
          <p:nvPr/>
        </p:nvSpPr>
        <p:spPr bwMode="auto">
          <a:xfrm>
            <a:off x="5263020" y="1878905"/>
            <a:ext cx="686843" cy="414611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5352" t="27616" r="45155" b="24018"/>
          <a:stretch>
            <a:fillRect/>
          </a:stretch>
        </p:blipFill>
        <p:spPr bwMode="auto">
          <a:xfrm>
            <a:off x="2251160" y="2407187"/>
            <a:ext cx="2821881" cy="260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425884" y="4371138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16899" y="2718148"/>
            <a:ext cx="29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de retrait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36088" y="2279737"/>
            <a:ext cx="3807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Elles consistent à réduire ses activités, de liquider une partie de ses éléments d’actif ou se retirer de certains domaines pour accroître sa productivité.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298510" y="4334006"/>
            <a:ext cx="384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On distingue le retournement de situation et le désinvestissement comme stratégies de retrait</a:t>
            </a:r>
            <a:endParaRPr lang="fr-F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4246" t="38283" r="43888" b="32932"/>
          <a:stretch>
            <a:fillRect/>
          </a:stretch>
        </p:blipFill>
        <p:spPr bwMode="auto">
          <a:xfrm>
            <a:off x="1991636" y="4067880"/>
            <a:ext cx="2693098" cy="136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ccolade ouvrante 7"/>
          <p:cNvSpPr/>
          <p:nvPr/>
        </p:nvSpPr>
        <p:spPr bwMode="auto">
          <a:xfrm>
            <a:off x="4837135" y="1903957"/>
            <a:ext cx="686843" cy="414611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338202" y="4371138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279738" y="1265129"/>
            <a:ext cx="4409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 retournement de situation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91430" y="1878904"/>
            <a:ext cx="6475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Stratégie utilisée lorsqu’une composante enregistre des pertes et que l’entreprise souhaite améliorer le rendement de ses activités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03956" y="2943616"/>
            <a:ext cx="264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stratégies de réduction de coûts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4835046" y="3106456"/>
            <a:ext cx="4158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Elles incitent une entreprise à diminuer l’effectif de son personnel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28802" y="4872625"/>
            <a:ext cx="3031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stratégies d’accroissement du produit d’exploitation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5085568" y="4534422"/>
            <a:ext cx="336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Stimulation des ventes plus intensives 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98093" y="5523978"/>
            <a:ext cx="319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Diminution du prix de vente pour hausser le chiffre d’affaires.</a:t>
            </a:r>
            <a:endParaRPr lang="fr-FR" sz="1600" dirty="0"/>
          </a:p>
        </p:txBody>
      </p:sp>
      <p:sp>
        <p:nvSpPr>
          <p:cNvPr id="11" name="Accolade ouvrante 10"/>
          <p:cNvSpPr/>
          <p:nvPr/>
        </p:nvSpPr>
        <p:spPr bwMode="auto">
          <a:xfrm>
            <a:off x="4699349" y="4409163"/>
            <a:ext cx="411269" cy="171606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/>
          <p:cNvSpPr/>
          <p:nvPr/>
        </p:nvSpPr>
        <p:spPr bwMode="auto">
          <a:xfrm>
            <a:off x="4511459" y="2768253"/>
            <a:ext cx="561582" cy="140291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325676" y="4358612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06455" y="1453019"/>
            <a:ext cx="301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 désinvestissement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6169" y="2041743"/>
            <a:ext cx="737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entreprise applique cette stratégie lorsqu’elle vend une de ses unités sectorielles.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66378" y="5523978"/>
            <a:ext cx="455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stratégies de liquidation conduisent une entreprise à vendre certains de ses éléments d’actif 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6751529" y="3081403"/>
            <a:ext cx="1177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Terrain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6739003" y="4484320"/>
            <a:ext cx="1390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immeubles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6638794" y="5523978"/>
            <a:ext cx="2505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Matériel et outillage</a:t>
            </a:r>
            <a:endParaRPr lang="fr-F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1183" t="40913" r="51070" b="36731"/>
          <a:stretch>
            <a:fillRect/>
          </a:stretch>
        </p:blipFill>
        <p:spPr bwMode="auto">
          <a:xfrm>
            <a:off x="1984052" y="2906039"/>
            <a:ext cx="3452244" cy="244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ccolade ouvrante 9"/>
          <p:cNvSpPr/>
          <p:nvPr/>
        </p:nvSpPr>
        <p:spPr bwMode="auto">
          <a:xfrm>
            <a:off x="6202473" y="2931090"/>
            <a:ext cx="486426" cy="340708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363254" y="445882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d’ensemble)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28383" y="2906038"/>
            <a:ext cx="380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restructuration du portefeuille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423769" y="1465545"/>
            <a:ext cx="3419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implique une réorganisation de tous les domaines d’activité dans lesquels les dirigeants d’une entreprise souhaitent évoluer.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5661765" y="2830882"/>
            <a:ext cx="3144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Exemple une entreprise commerciale pourrait vendre  quatre entreprises, en acheter deux, en fermer trois et offrir cinq nouvelles gammes de produits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891430" y="5173249"/>
            <a:ext cx="32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combinées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24394" y="4935255"/>
            <a:ext cx="309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stratégie combinée est le produit de l’application simultanée ou successive de deux ou plusieurs des stratégies.</a:t>
            </a:r>
            <a:endParaRPr lang="fr-FR" sz="1600" dirty="0"/>
          </a:p>
        </p:txBody>
      </p:sp>
      <p:sp>
        <p:nvSpPr>
          <p:cNvPr id="8" name="Accolade ouvrante 7"/>
          <p:cNvSpPr/>
          <p:nvPr/>
        </p:nvSpPr>
        <p:spPr bwMode="auto">
          <a:xfrm>
            <a:off x="4937342" y="1327760"/>
            <a:ext cx="862209" cy="310645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 bwMode="auto">
          <a:xfrm>
            <a:off x="5100182" y="4584526"/>
            <a:ext cx="461374" cy="203547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325676" y="440871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53225" y="1177447"/>
            <a:ext cx="408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Les stratégies concurrentielles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03748" y="1615857"/>
            <a:ext cx="422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Elles s’appliquent dans des situations où une organisation doit se mesurer à ses concurrents dans un secteur donné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41534" y="3206663"/>
            <a:ext cx="6488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Cinq composantes de l’environnement immédiat aident une entreprise à discerner les possibilités et les dangers ce qui lui permet de choisir une stratégie efficace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03956" y="4484318"/>
            <a:ext cx="301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rivalité </a:t>
            </a:r>
            <a:r>
              <a:rPr lang="fr-FR" sz="1600" smtClean="0"/>
              <a:t>entre concurrents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16690" y="5085565"/>
            <a:ext cx="3068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L’existence de produits ou de services de substituts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74294" y="5411244"/>
            <a:ext cx="3068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venue possible de nouveaux concurrents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41534" y="5949863"/>
            <a:ext cx="301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pouvoir des fournisseurs (nombre de fournisseurs)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48822" y="6212910"/>
            <a:ext cx="3695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pouvoir des consommateurs </a:t>
            </a:r>
            <a:endParaRPr lang="fr-FR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5699" t="41278" r="49127" b="24749"/>
          <a:stretch>
            <a:fillRect/>
          </a:stretch>
        </p:blipFill>
        <p:spPr bwMode="auto">
          <a:xfrm>
            <a:off x="3306872" y="2483105"/>
            <a:ext cx="1390390" cy="7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24085" t="41115" r="56225" b="35549"/>
          <a:stretch>
            <a:fillRect/>
          </a:stretch>
        </p:blipFill>
        <p:spPr bwMode="auto">
          <a:xfrm>
            <a:off x="6200383" y="1177447"/>
            <a:ext cx="2793304" cy="186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24169" t="46960" r="56649" b="29515"/>
          <a:stretch>
            <a:fillRect/>
          </a:stretch>
        </p:blipFill>
        <p:spPr bwMode="auto">
          <a:xfrm>
            <a:off x="6342050" y="3801501"/>
            <a:ext cx="2188174" cy="15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lèche vers la droite 6"/>
          <p:cNvSpPr/>
          <p:nvPr/>
        </p:nvSpPr>
        <p:spPr bwMode="auto">
          <a:xfrm>
            <a:off x="350728" y="433356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 Narrow" charset="0"/>
                <a:cs typeface="Tahoma" charset="0"/>
              </a:rPr>
              <a:t>Plan</a:t>
            </a:r>
          </a:p>
        </p:txBody>
      </p:sp>
      <p:sp>
        <p:nvSpPr>
          <p:cNvPr id="16387" name="Rectangle 9"/>
          <p:cNvSpPr>
            <a:spLocks noGrp="1" noChangeArrowheads="1"/>
          </p:cNvSpPr>
          <p:nvPr>
            <p:ph idx="1"/>
          </p:nvPr>
        </p:nvSpPr>
        <p:spPr>
          <a:xfrm>
            <a:off x="300625" y="1614334"/>
            <a:ext cx="8843375" cy="3888144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b="1" dirty="0" smtClean="0">
                <a:latin typeface="Arial" charset="0"/>
                <a:cs typeface="Arial" charset="0"/>
              </a:rPr>
              <a:t>Définition</a:t>
            </a:r>
          </a:p>
          <a:p>
            <a:pPr marL="514350" indent="-514350" eaLnBrk="1" hangingPunct="1">
              <a:lnSpc>
                <a:spcPct val="120000"/>
              </a:lnSpc>
            </a:pPr>
            <a:r>
              <a:rPr lang="fr-FR" b="1" dirty="0" smtClean="0">
                <a:latin typeface="Arial" charset="0"/>
                <a:cs typeface="Arial" charset="0"/>
              </a:rPr>
              <a:t>Types de stratégies</a:t>
            </a:r>
          </a:p>
          <a:p>
            <a:pPr marL="514350" indent="-514350" eaLnBrk="1" hangingPunct="1">
              <a:lnSpc>
                <a:spcPct val="120000"/>
              </a:lnSpc>
            </a:pPr>
            <a:r>
              <a:rPr lang="fr-FR" b="1" dirty="0" smtClean="0">
                <a:latin typeface="Arial" charset="0"/>
                <a:cs typeface="Arial" charset="0"/>
              </a:rPr>
              <a:t>Modèles d’analyse stratégique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sz="2800" b="1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956141" y="1290181"/>
            <a:ext cx="418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stratégie de différenciation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78696" y="2279737"/>
            <a:ext cx="2843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Concurrencer les autres en différenciant ses produits ou services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1221" y="4471792"/>
            <a:ext cx="3807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 :</a:t>
            </a:r>
          </a:p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hôtels quatre Saisons mettent l’accent sur le service, le dévouement et le professionnalisme de ses employés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824602" y="4684733"/>
            <a:ext cx="315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err="1" smtClean="0"/>
              <a:t>Maytag</a:t>
            </a:r>
            <a:r>
              <a:rPr lang="fr-FR" sz="1600" dirty="0" smtClean="0"/>
              <a:t> souligne la durabilité de ses laveuses et sécheuses</a:t>
            </a:r>
            <a:endParaRPr lang="fr-FR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1408" t="42082" r="44479" b="24603"/>
          <a:stretch>
            <a:fillRect/>
          </a:stretch>
        </p:blipFill>
        <p:spPr bwMode="auto">
          <a:xfrm>
            <a:off x="4742566" y="2029216"/>
            <a:ext cx="4216475" cy="1791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vers la droite 6"/>
          <p:cNvSpPr/>
          <p:nvPr/>
        </p:nvSpPr>
        <p:spPr bwMode="auto">
          <a:xfrm>
            <a:off x="375780" y="4446293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53852" y="1127342"/>
            <a:ext cx="68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stratégie de domination par les coûts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16275" y="1979112"/>
            <a:ext cx="373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Réduire ses coûts pour vendre ses produits ou services à un prix moins élevé que celui de ses concurrents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54061" y="4722311"/>
            <a:ext cx="3620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 fournit les meilleurs résultats: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29008" y="5273456"/>
            <a:ext cx="283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Lorsque les consommateurs cherchent le meilleur prix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273458" y="5110619"/>
            <a:ext cx="320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Lorsqu’il est difficile de distinguer un produit de celui de ses concurrents</a:t>
            </a:r>
            <a:endParaRPr lang="fr-F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4085" t="27042" r="43634" b="17881"/>
          <a:stretch>
            <a:fillRect/>
          </a:stretch>
        </p:blipFill>
        <p:spPr bwMode="auto">
          <a:xfrm>
            <a:off x="5749800" y="1504421"/>
            <a:ext cx="3131154" cy="300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28219" t="33963" r="46959" b="28776"/>
          <a:stretch>
            <a:fillRect/>
          </a:stretch>
        </p:blipFill>
        <p:spPr bwMode="auto">
          <a:xfrm>
            <a:off x="2542785" y="3161702"/>
            <a:ext cx="1803748" cy="152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425884" y="4358612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985" y="1465545"/>
            <a:ext cx="437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stratégie de concentration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41326" y="1941534"/>
            <a:ext cx="4033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 est adoptée lorsqu’une entreprise s’intéresse aux besoins d’un segment précis du marché et offre des produits et services différenciés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91221" y="5761973"/>
            <a:ext cx="6563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 Toyota construit des automobiles de luxe (Lexus) pour faire concurrence à BMW</a:t>
            </a:r>
            <a:endParaRPr lang="fr-F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9690" t="27324" r="40000" b="26064"/>
          <a:stretch>
            <a:fillRect/>
          </a:stretch>
        </p:blipFill>
        <p:spPr bwMode="auto">
          <a:xfrm>
            <a:off x="5893191" y="2204581"/>
            <a:ext cx="3100497" cy="201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l="20000" t="29580" r="38411" b="25708"/>
          <a:stretch>
            <a:fillRect/>
          </a:stretch>
        </p:blipFill>
        <p:spPr bwMode="auto">
          <a:xfrm>
            <a:off x="1816274" y="3046102"/>
            <a:ext cx="3745281" cy="226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363254" y="432103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254685" y="1653436"/>
            <a:ext cx="258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Stratégie prospective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78697" y="2016690"/>
            <a:ext cx="3457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L’entreprise est toujours à la recherche de nouveaux marchés et de nouvelles occasions d’affaires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7004" y="3532340"/>
            <a:ext cx="256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Stratégie défensive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16482" y="4208744"/>
            <a:ext cx="3958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 entreprise cherche la stabilité; elle est en activité dans un secteur bien défini et cherche à se  défendre son territoire 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753643" y="5636712"/>
            <a:ext cx="350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empêche la venue de nouveaux concurrents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386192" y="5749447"/>
            <a:ext cx="321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Et travaille beaucoup pour sauvegarder leurs clients, leur part de marché et leur rentabilité</a:t>
            </a:r>
            <a:endParaRPr lang="fr-FR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0873" t="28493" r="38986" b="24311"/>
          <a:stretch>
            <a:fillRect/>
          </a:stretch>
        </p:blipFill>
        <p:spPr bwMode="auto">
          <a:xfrm>
            <a:off x="5204580" y="1565754"/>
            <a:ext cx="3939420" cy="260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375780" y="432103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279737" y="1152395"/>
            <a:ext cx="503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stratégies d’adaptation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 (les stratégies sectorielles)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83701" y="1279743"/>
            <a:ext cx="266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Stratégie analytique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59" y="1678487"/>
            <a:ext cx="240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Combinaison de la stratégie prospective et défensive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3695178" y="4872625"/>
            <a:ext cx="227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Approche réactive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66379" y="5448822"/>
            <a:ext cx="3319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L’entreprise n’ a pas une planification structurée. Elle réagit au condition des marchés.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2077" y="5248405"/>
            <a:ext cx="290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vise une approche qui ne provoquera pas les concurrents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285983" y="1615857"/>
            <a:ext cx="296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Rechercher de nouveaux marché et se défendre en même temps son territoire</a:t>
            </a:r>
            <a:endParaRPr lang="fr-FR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2310" t="40113" r="42113" b="31470"/>
          <a:stretch>
            <a:fillRect/>
          </a:stretch>
        </p:blipFill>
        <p:spPr bwMode="auto">
          <a:xfrm>
            <a:off x="2711092" y="2736158"/>
            <a:ext cx="4253380" cy="191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388306" y="433356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958" t="21634" r="15408" b="4000"/>
          <a:stretch>
            <a:fillRect/>
          </a:stretch>
        </p:blipFill>
        <p:spPr bwMode="auto">
          <a:xfrm>
            <a:off x="1585365" y="1653435"/>
            <a:ext cx="7558635" cy="454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a droite 6"/>
          <p:cNvSpPr/>
          <p:nvPr/>
        </p:nvSpPr>
        <p:spPr bwMode="auto">
          <a:xfrm>
            <a:off x="463463" y="434608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55101" y="1202499"/>
            <a:ext cx="597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Résumé des stratégies d’ensemble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stratégies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4704" t="22385" r="15070" b="4300"/>
          <a:stretch>
            <a:fillRect/>
          </a:stretch>
        </p:blipFill>
        <p:spPr bwMode="auto">
          <a:xfrm>
            <a:off x="1789987" y="1553228"/>
            <a:ext cx="7059088" cy="414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a droite 6"/>
          <p:cNvSpPr/>
          <p:nvPr/>
        </p:nvSpPr>
        <p:spPr bwMode="auto">
          <a:xfrm>
            <a:off x="413358" y="4371138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Espace réservé du contenu 1"/>
          <p:cNvSpPr>
            <a:spLocks noGrp="1"/>
          </p:cNvSpPr>
          <p:nvPr>
            <p:ph idx="11"/>
          </p:nvPr>
        </p:nvSpPr>
        <p:spPr>
          <a:xfrm>
            <a:off x="0" y="1390389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55101" y="1202499"/>
            <a:ext cx="597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Résumé des stratégies d’ensemble (suite)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modèles d’analyse stratégique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28800" y="110229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modèles d’analyse stratégique offrent des outils différents mis à la disposition des gestionnaires pour les aider à choisir les stratégies les plus appropriées</a:t>
            </a:r>
            <a:endParaRPr lang="fr-FR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5437" t="25717" r="44901" b="22119"/>
          <a:stretch>
            <a:fillRect/>
          </a:stretch>
        </p:blipFill>
        <p:spPr bwMode="auto">
          <a:xfrm>
            <a:off x="2178648" y="1929007"/>
            <a:ext cx="2602128" cy="257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20451" t="42813" r="53098" b="25041"/>
          <a:stretch>
            <a:fillRect/>
          </a:stretch>
        </p:blipFill>
        <p:spPr bwMode="auto">
          <a:xfrm>
            <a:off x="5665394" y="2655516"/>
            <a:ext cx="2748469" cy="187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3437" t="42353" r="45831" b="24749"/>
          <a:stretch>
            <a:fillRect/>
          </a:stretch>
        </p:blipFill>
        <p:spPr bwMode="auto">
          <a:xfrm>
            <a:off x="2410996" y="5260930"/>
            <a:ext cx="2674369" cy="12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10901" t="33395" r="43063" b="16194"/>
          <a:stretch>
            <a:fillRect/>
          </a:stretch>
        </p:blipFill>
        <p:spPr bwMode="auto">
          <a:xfrm>
            <a:off x="5799080" y="4736850"/>
            <a:ext cx="2681042" cy="165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388306" y="524796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modèles d’analyse du portefeuille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5437" t="25717" r="44901" b="22119"/>
          <a:stretch>
            <a:fillRect/>
          </a:stretch>
        </p:blipFill>
        <p:spPr bwMode="auto">
          <a:xfrm>
            <a:off x="2842528" y="2630008"/>
            <a:ext cx="4109417" cy="406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966586" y="1716065"/>
            <a:ext cx="6814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S’applique aux entreprises qui comptent plusieurs divisions. Il tient compte de deux éléments: la part de marché et le taux de croissance du marché</a:t>
            </a:r>
            <a:endParaRPr lang="fr-FR" sz="1600" dirty="0"/>
          </a:p>
        </p:txBody>
      </p:sp>
      <p:sp>
        <p:nvSpPr>
          <p:cNvPr id="7" name="Flèche vers la droite 6"/>
          <p:cNvSpPr/>
          <p:nvPr/>
        </p:nvSpPr>
        <p:spPr bwMode="auto">
          <a:xfrm>
            <a:off x="363254" y="526048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179529" y="1189973"/>
            <a:ext cx="606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Modèle du BCG (Boston Consulting Group)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modèles d’analyse du portefeuille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5387" y="1903956"/>
            <a:ext cx="1903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vedettes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16480" y="2505205"/>
            <a:ext cx="3807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unités de l’entreprise vendent  les produits sur un marché en expansion rapide dont elle détiennent une part relativement importante.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6288064" y="2617940"/>
            <a:ext cx="2517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unités vedettes n’ont pas besoin de l’aide financière de leur société mère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682651" y="4183693"/>
            <a:ext cx="2254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vaches à lait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091846" y="5022937"/>
            <a:ext cx="2680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unités qui occupent une part importante d’un marché dont le taux de croissance est faible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92680" y="1277655"/>
            <a:ext cx="427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Quatre catégories d’unités sont à distinguer: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198302" y="5185775"/>
            <a:ext cx="3444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vaches à lait d’aujourd’hui ne sont que les vedettes d’hier dont le marché est parvenu à maturité</a:t>
            </a:r>
            <a:endParaRPr lang="fr-FR" sz="1600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338202" y="532311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latin typeface="Arial Narrow" charset="0"/>
                <a:cs typeface="Tahoma" charset="0"/>
              </a:rPr>
              <a:t>Objectif pour l’étudiant</a:t>
            </a:r>
            <a:endParaRPr lang="fr-FR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359" y="1519694"/>
            <a:ext cx="8730641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En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complétant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chapitre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vous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devez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être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capables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de 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5989" y="2480153"/>
            <a:ext cx="81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Définir la planification stratégique et décrire son contexte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88515" y="3281820"/>
            <a:ext cx="79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les étapes de la planification stratégique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63255" y="4208746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Expliquer les différents modèles d’analyse stratégique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modèles d’analyse du portefeuille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57809" y="1352811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points morts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28591" y="1878903"/>
            <a:ext cx="3106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Ces unités vendent leurs produits sur un marché qui se développe peu  et dont elles ne détiennent qu’une part faible. 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398714" y="1791223"/>
            <a:ext cx="324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Elles enregistrent des bénéfices marginaux et ne peuvent pas subvenir à leurs propres besoins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4133588" y="3858017"/>
            <a:ext cx="236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 cas incertains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78905" y="4459266"/>
            <a:ext cx="3319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Elles détiennent une faible part de marché en expansion rapide 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448823" y="4521896"/>
            <a:ext cx="348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Elles présentent un attrait du point de vue du secteur où elles évoluent.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3645074" y="3043825"/>
            <a:ext cx="3244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Aucune possibilité de croissance ne s’offre à elles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356977" y="5400702"/>
            <a:ext cx="363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Toutefois on peut difficilement prévoir leur avenir en raison de leur faible part de marché</a:t>
            </a:r>
            <a:endParaRPr lang="fr-FR" sz="1600" dirty="0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350728" y="5273012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modèles d’analyse du portefeuille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903956" y="1578280"/>
            <a:ext cx="643837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>
                <a:solidFill>
                  <a:srgbClr val="FF0000"/>
                </a:solidFill>
              </a:rPr>
              <a:t>Part de marché en volume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smtClean="0"/>
              <a:t>= Quantité vendue par l’entreprise </a:t>
            </a:r>
            <a:r>
              <a:rPr lang="fr-FR" sz="1600" i="1" dirty="0" smtClean="0"/>
              <a:t>/</a:t>
            </a:r>
            <a:r>
              <a:rPr lang="fr-FR" sz="1600" dirty="0" smtClean="0"/>
              <a:t> Quantités totales vendues sur le marché </a:t>
            </a:r>
          </a:p>
          <a:p>
            <a:endParaRPr lang="fr-FR" sz="1600" dirty="0" smtClean="0"/>
          </a:p>
          <a:p>
            <a:r>
              <a:rPr lang="fr-FR" sz="1600" u="sng" dirty="0" smtClean="0">
                <a:solidFill>
                  <a:srgbClr val="FF0000"/>
                </a:solidFill>
              </a:rPr>
              <a:t>Part de marché en valeur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smtClean="0"/>
              <a:t>= Chiffre d’Affaires de l’entreprise </a:t>
            </a:r>
            <a:r>
              <a:rPr lang="fr-FR" sz="1600" i="1" dirty="0" smtClean="0"/>
              <a:t>/</a:t>
            </a:r>
            <a:r>
              <a:rPr lang="fr-FR" sz="1600" dirty="0" smtClean="0"/>
              <a:t> Chiffre d’Affaires  du marché 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u="sng" dirty="0" smtClean="0">
                <a:solidFill>
                  <a:srgbClr val="FF0000"/>
                </a:solidFill>
              </a:rPr>
              <a:t>Part de marché relative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smtClean="0"/>
              <a:t>(en volume et en valeur) = idem mais par rapport au concurrent leader. </a:t>
            </a:r>
          </a:p>
          <a:p>
            <a:endParaRPr lang="fr-FR" sz="1600" dirty="0" smtClean="0"/>
          </a:p>
          <a:p>
            <a:r>
              <a:rPr lang="fr-FR" sz="1600" dirty="0" smtClean="0">
                <a:solidFill>
                  <a:srgbClr val="FF0000"/>
                </a:solidFill>
              </a:rPr>
              <a:t>Une part de 0,25 </a:t>
            </a:r>
            <a:r>
              <a:rPr lang="fr-FR" sz="1600" dirty="0" smtClean="0"/>
              <a:t>indique que notre entreprise détient quatre fois moins de part de marché que celui-ci.</a:t>
            </a:r>
          </a:p>
          <a:p>
            <a:endParaRPr lang="fr-FR" sz="1600" dirty="0" smtClean="0"/>
          </a:p>
          <a:p>
            <a:r>
              <a:rPr lang="fr-FR" sz="1600" dirty="0" smtClean="0"/>
              <a:t> </a:t>
            </a:r>
            <a:r>
              <a:rPr lang="fr-FR" sz="1600" dirty="0" smtClean="0">
                <a:solidFill>
                  <a:srgbClr val="FF0000"/>
                </a:solidFill>
              </a:rPr>
              <a:t>Une part de 2 </a:t>
            </a:r>
            <a:r>
              <a:rPr lang="fr-FR" sz="1600" dirty="0" smtClean="0"/>
              <a:t>indique que non seulement elle est leader mais qu’elle se paye le luxe d’avoir deux fois plus de part de marché que son challenger.</a:t>
            </a:r>
          </a:p>
          <a:p>
            <a:endParaRPr lang="fr-FR" sz="1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42930" t="61370" r="30789" b="29278"/>
          <a:stretch>
            <a:fillRect/>
          </a:stretch>
        </p:blipFill>
        <p:spPr bwMode="auto">
          <a:xfrm>
            <a:off x="4889032" y="6104146"/>
            <a:ext cx="3766453" cy="7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2192054" y="6237962"/>
            <a:ext cx="2254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Taux de croissance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93096" y="1152394"/>
            <a:ext cx="4121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Formules de base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Flèche vers la droite 6"/>
          <p:cNvSpPr/>
          <p:nvPr/>
        </p:nvSpPr>
        <p:spPr bwMode="auto">
          <a:xfrm>
            <a:off x="338202" y="5260486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de comparaison de l’attrait des différents domaine d’activité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6" y="1290181"/>
            <a:ext cx="329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Utile pour les entreprises qui comportent plusieurs divisions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979112" y="2605414"/>
            <a:ext cx="4008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Trois aspects sont examinés: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678489" y="3407079"/>
            <a:ext cx="309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>
                <a:solidFill>
                  <a:srgbClr val="FF0000"/>
                </a:solidFill>
              </a:rPr>
              <a:t>L’attrait de chaque domaine d’activité de l’entreprise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135672" y="3394553"/>
            <a:ext cx="314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L’entreprise doit se demander si elle y gagne à évoluer dans chacun des secteurs d’activités. 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778696" y="4672208"/>
            <a:ext cx="2780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FF0000"/>
                </a:solidFill>
              </a:rPr>
              <a:t>L’attrait de chaque domaine par rapport à celui des autres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61142" y="4496844"/>
            <a:ext cx="3331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Dresser la liste des secteurs d’activités les plus et moins  attrayant afin de déterminer la répartition des ressources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665963" y="5799551"/>
            <a:ext cx="3056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FF0000"/>
                </a:solidFill>
              </a:rPr>
              <a:t>L’attrait de tous les domaines d’activité dans leur ensemble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60932" y="5761973"/>
            <a:ext cx="315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Établir  dans quelle mesure la combinaison de domaines d’activité est attrayante.</a:t>
            </a:r>
            <a:endParaRPr lang="fr-FR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0451" t="42813" r="53098" b="25041"/>
          <a:stretch>
            <a:fillRect/>
          </a:stretch>
        </p:blipFill>
        <p:spPr bwMode="auto">
          <a:xfrm>
            <a:off x="5702973" y="1302705"/>
            <a:ext cx="2748469" cy="187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ccolade ouvrante 11"/>
          <p:cNvSpPr/>
          <p:nvPr/>
        </p:nvSpPr>
        <p:spPr bwMode="auto">
          <a:xfrm>
            <a:off x="4634630" y="3469710"/>
            <a:ext cx="325677" cy="105218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/>
          <p:cNvSpPr/>
          <p:nvPr/>
        </p:nvSpPr>
        <p:spPr bwMode="auto">
          <a:xfrm>
            <a:off x="4809995" y="4697260"/>
            <a:ext cx="275572" cy="92692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/>
          <p:cNvSpPr/>
          <p:nvPr/>
        </p:nvSpPr>
        <p:spPr bwMode="auto">
          <a:xfrm>
            <a:off x="4922729" y="5887233"/>
            <a:ext cx="388307" cy="81419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6"/>
          <p:cNvSpPr/>
          <p:nvPr/>
        </p:nvSpPr>
        <p:spPr bwMode="auto">
          <a:xfrm>
            <a:off x="338202" y="523543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de comparaison de l’attrait des différents domaine d’activité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53645" y="2104373"/>
            <a:ext cx="3557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Liste d’éléments à considérer lorsqu’on évalue l’attrait d’un domaine d’activité: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86192" y="3858017"/>
            <a:ext cx="3482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taux de croissance du secteur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41536" y="3444658"/>
            <a:ext cx="298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L’effet des principales forces agissant dans le secteur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361140" y="4296427"/>
            <a:ext cx="283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possibilité que de nouveaux concurrents s’y implantent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03956" y="4233797"/>
            <a:ext cx="260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L’intensité avec laquelle la concurrence augmentera ou diminuera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411244" y="5010411"/>
            <a:ext cx="3144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demande dans le secteur( produits, substituts, variation saisonnières)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54061" y="5386192"/>
            <a:ext cx="3181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L’ampleur des risques et le degré d’incertitude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04165" y="5987441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rgbClr val="FF0000"/>
                </a:solidFill>
              </a:rPr>
              <a:t>Ce modèle permet au gestionnaire de classer les secteurs dans lesquels ils évoluent compte tenu de leur attrait</a:t>
            </a:r>
            <a:endParaRPr lang="fr-FR" sz="1600" i="1" dirty="0">
              <a:solidFill>
                <a:srgbClr val="FF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18676" t="15692" r="40000" b="12036"/>
          <a:stretch>
            <a:fillRect/>
          </a:stretch>
        </p:blipFill>
        <p:spPr bwMode="auto">
          <a:xfrm>
            <a:off x="5073039" y="1187048"/>
            <a:ext cx="3814714" cy="262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388306" y="529806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de comparaison du degré de compétitivité des unités sectorielles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78696" y="1252603"/>
            <a:ext cx="703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Permet de comparer les forces et la position concurrentielle de chaque unité avec celles des autres pour ensuite évaluer ses chances de succès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16274" y="6300592"/>
            <a:ext cx="7089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valeur est attribuée à toutes les forces d’une unité sectorielle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78904" y="2167003"/>
            <a:ext cx="726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Liste des facteurs clés de réussite examinés lors de l’évaluation de la compétitivité d’une entreprise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78904" y="3106455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L’habileté des cadres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43414" y="4699347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savoir-faire technique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08340" y="4100186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qualité du personnel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72640" y="3613758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Coût des matières premières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281808" y="3603320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L’efficacité de la publicité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171161" y="3091842"/>
            <a:ext cx="419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qualité des produits ou services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202477" y="4125237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capacité d’innovation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129408" y="5279719"/>
            <a:ext cx="4014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Capacité d’offrir un prix compétitif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49677" y="5369488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chaine de distribution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244230" y="4705609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ressources financières</a:t>
            </a:r>
            <a:endParaRPr lang="fr-FR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977024" y="5835040"/>
            <a:ext cx="333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capacité de production</a:t>
            </a:r>
            <a:endParaRPr lang="fr-FR" sz="1600" dirty="0"/>
          </a:p>
        </p:txBody>
      </p:sp>
      <p:sp>
        <p:nvSpPr>
          <p:cNvPr id="17" name="Flèche vers la droite 6"/>
          <p:cNvSpPr/>
          <p:nvPr/>
        </p:nvSpPr>
        <p:spPr bwMode="auto">
          <a:xfrm>
            <a:off x="350728" y="5310590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de comparaison du degré de compétitivité des unités sectorielles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16068" y="2379945"/>
            <a:ext cx="32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L’analyse s’effectue en quatre étapes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28799" y="3657600"/>
            <a:ext cx="334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1.On détermine la liste des facteurs clés de la réussite qui déterminent la position occupée par l’entreprise par rapport aux concurrents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210827" y="3832964"/>
            <a:ext cx="3695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2. On attribue à chacun de ses éléments une valeur de 1 à 10</a:t>
            </a:r>
          </a:p>
          <a:p>
            <a:r>
              <a:rPr lang="fr-FR" sz="1600" dirty="0" smtClean="0"/>
              <a:t>( 10 dénotant une force importante et 1, une faiblesse marquée)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16482" y="5348615"/>
            <a:ext cx="251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3. On fait la somme de toutes les valeurs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223355" y="5160724"/>
            <a:ext cx="3219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4. On classe les entreprises étudiées suivant leur degré de compétitivité, puis on examine chaque facteur de réussite selon les forces et faiblesses notées.</a:t>
            </a:r>
            <a:endParaRPr lang="fr-FR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13437" t="42353" r="45831" b="24749"/>
          <a:stretch>
            <a:fillRect/>
          </a:stretch>
        </p:blipFill>
        <p:spPr bwMode="auto">
          <a:xfrm>
            <a:off x="4815993" y="1628384"/>
            <a:ext cx="4245903" cy="192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325676" y="5298064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du cycle de vie des produits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78697" y="1252603"/>
            <a:ext cx="716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Il indique les différentes étapes de l’existence d’un bien ou d’un service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78905" y="2342367"/>
            <a:ext cx="197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Lancement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78696" y="2968668"/>
            <a:ext cx="19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Croissance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766171" y="3720230"/>
            <a:ext cx="159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Maturité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866380" y="4271375"/>
            <a:ext cx="111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Déclin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916483" y="4897677"/>
            <a:ext cx="159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Disparition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1916483" y="5561556"/>
            <a:ext cx="3256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Quand un produit atteint la phase de maturité les stratèges examinent la possibilité de réduire leurs coûts .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36712" y="5555313"/>
            <a:ext cx="3256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En phase de déclin les entreprises appliquent souvent des stratégies de désinvestissement</a:t>
            </a:r>
            <a:endParaRPr lang="fr-FR" sz="16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 l="21644" t="43900" r="53943" b="29068"/>
          <a:stretch>
            <a:fillRect/>
          </a:stretch>
        </p:blipFill>
        <p:spPr bwMode="auto">
          <a:xfrm>
            <a:off x="3707704" y="2154477"/>
            <a:ext cx="4947369" cy="308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lèche vers la droite 6"/>
          <p:cNvSpPr/>
          <p:nvPr/>
        </p:nvSpPr>
        <p:spPr bwMode="auto">
          <a:xfrm>
            <a:off x="563670" y="5273012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d’analyse de l’écart stratégique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16273" y="1728592"/>
            <a:ext cx="299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 modèle permet de déterminer s’il faut modifier les stratégies en place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28800" y="3169085"/>
            <a:ext cx="412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Trois étapes sont nécessaires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91430" y="3983277"/>
            <a:ext cx="3682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1. Reconnaître la voie dans laquelle l’entreprise est engagée en examinant le chiffre d’affaires, les bénéfices, le rendement des capitaux propres et la part du marché.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962389" y="4221271"/>
            <a:ext cx="279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2.Définir les résultats que les dirigeants souhaitent idéalement obtenir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920647" y="5780782"/>
            <a:ext cx="3281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3.Déterminer dans quelle mesure les gestionnaires peuvent combler l’écart observé grâce à la nouvelle stratégie</a:t>
            </a:r>
            <a:endParaRPr lang="fr-FR" sz="1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10901" t="33395" r="43063" b="16194"/>
          <a:stretch>
            <a:fillRect/>
          </a:stretch>
        </p:blipFill>
        <p:spPr bwMode="auto">
          <a:xfrm>
            <a:off x="5072569" y="1460371"/>
            <a:ext cx="3953524" cy="243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388306" y="5273012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vers la droite 6"/>
          <p:cNvSpPr/>
          <p:nvPr/>
        </p:nvSpPr>
        <p:spPr bwMode="auto">
          <a:xfrm>
            <a:off x="212942" y="185340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Titre 4"/>
          <p:cNvSpPr>
            <a:spLocks noGrp="1"/>
          </p:cNvSpPr>
          <p:nvPr>
            <p:ph type="title"/>
          </p:nvPr>
        </p:nvSpPr>
        <p:spPr>
          <a:xfrm>
            <a:off x="123826" y="0"/>
            <a:ext cx="9020174" cy="968375"/>
          </a:xfrm>
        </p:spPr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cs typeface="Arial" charset="0"/>
              </a:rPr>
              <a:t>Définition des concepts</a:t>
            </a:r>
            <a:br>
              <a:rPr lang="fr-FR" dirty="0" smtClean="0">
                <a:latin typeface="Arial" charset="0"/>
                <a:cs typeface="Arial" charset="0"/>
              </a:rPr>
            </a:br>
            <a:endParaRPr lang="fr-FR" dirty="0">
              <a:latin typeface="Arial Narrow" charset="0"/>
              <a:cs typeface="Tahoma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179528" y="1440493"/>
            <a:ext cx="596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730674" y="1089764"/>
            <a:ext cx="343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Définition des concepts</a:t>
            </a:r>
            <a:endParaRPr lang="fr-FR" sz="1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9946" y="1753644"/>
            <a:ext cx="26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stratégie projetée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916484" y="2079321"/>
            <a:ext cx="270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 traduit un choix initialement fait par les dirigeants d’une organisation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1841325" y="3356974"/>
            <a:ext cx="328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 obtenir une part importante du marché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977002" y="3960313"/>
            <a:ext cx="270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stratégie réalisée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774499" y="4446740"/>
            <a:ext cx="2818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Constitue ce que l’on a réellement accompli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979112" y="4609578"/>
            <a:ext cx="33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décisions stratégiques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828801" y="5260931"/>
            <a:ext cx="3331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Indiquent les moyens que les cadres supérieurs se proposent d’utiliser pour obtenir les résultats souhaités.</a:t>
            </a:r>
            <a:endParaRPr lang="fr-F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2766" t="31311" r="42796" b="45164"/>
          <a:stretch>
            <a:fillRect/>
          </a:stretch>
        </p:blipFill>
        <p:spPr bwMode="auto">
          <a:xfrm>
            <a:off x="5060515" y="2025540"/>
            <a:ext cx="4019221" cy="154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cs typeface="Arial" charset="0"/>
              </a:rPr>
              <a:t>Nature de la planification stratégique (Les responsables)</a:t>
            </a:r>
            <a:br>
              <a:rPr lang="fr-FR" dirty="0" smtClean="0">
                <a:latin typeface="Arial" charset="0"/>
                <a:cs typeface="Arial" charset="0"/>
              </a:rPr>
            </a:br>
            <a:endParaRPr lang="fr-FR" dirty="0">
              <a:latin typeface="Arial Narrow" charset="0"/>
              <a:cs typeface="Tahoma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41952" y="1290181"/>
            <a:ext cx="64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responsables de la planification stratégique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03749" y="1903956"/>
            <a:ext cx="4158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membres du conseil d’administration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53644" y="3081403"/>
            <a:ext cx="3782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président-directeur général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16484" y="4597053"/>
            <a:ext cx="31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directeurs généraux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54060" y="5862181"/>
            <a:ext cx="428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personnel du service de la planification</a:t>
            </a:r>
            <a:endParaRPr lang="fr-F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0282" t="27471" r="40000" b="22265"/>
          <a:stretch>
            <a:fillRect/>
          </a:stretch>
        </p:blipFill>
        <p:spPr bwMode="auto">
          <a:xfrm>
            <a:off x="4935254" y="2321781"/>
            <a:ext cx="4058433" cy="288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150312" y="216655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Étapes du plan stratégique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niveaux de stratégies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91638" y="1277655"/>
            <a:ext cx="49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d’ensemble ou directrices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91430" y="1791222"/>
            <a:ext cx="4434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Concernent les décisions prises par le PDG et le comité de gestion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678487" y="2780779"/>
            <a:ext cx="727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principes à suivre pour l’élaboration d’une stratégie d’ensemble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79322" y="5523979"/>
            <a:ext cx="3018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Prendre des décisions en matière de diversification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586609" y="5361140"/>
            <a:ext cx="2254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Établir s’il faudrait une diversification étroite ou étendue</a:t>
            </a:r>
            <a:endParaRPr lang="fr-FR" sz="16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1916481" y="3519814"/>
            <a:ext cx="3269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Mettre en branle certaines actions pour améliorer le rendement combiné des entreprises faisant partie de l’organisation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787025" y="3582444"/>
            <a:ext cx="3031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Se débarrasser des unités ou entreprises moins prometteuses et découvrir les moyens de rentabiliser celles qui présentent un potentiel</a:t>
            </a:r>
            <a:endParaRPr lang="fr-FR" sz="16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4356" t="42228" r="53944" b="37754"/>
          <a:stretch>
            <a:fillRect/>
          </a:stretch>
        </p:blipFill>
        <p:spPr bwMode="auto">
          <a:xfrm>
            <a:off x="6789107" y="1323999"/>
            <a:ext cx="1565753" cy="150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ccolade ouvrante 10"/>
          <p:cNvSpPr/>
          <p:nvPr/>
        </p:nvSpPr>
        <p:spPr bwMode="auto">
          <a:xfrm>
            <a:off x="5185775" y="5285984"/>
            <a:ext cx="413359" cy="116492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/>
          <p:cNvSpPr/>
          <p:nvPr/>
        </p:nvSpPr>
        <p:spPr bwMode="auto">
          <a:xfrm>
            <a:off x="5185775" y="3519813"/>
            <a:ext cx="250521" cy="146554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313150" y="3268848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niveaux de stratégies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41117" y="2843409"/>
            <a:ext cx="349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Trouver diverses façons d’améliorer la synergie entre les unités sectorielles connexes afin de les rendre plus compétitives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486400" y="274320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Toutes les unités doivent produire d’avantage par un effort collectif qu’elles ne le feraient en agissant indépendamment.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16276" y="4922729"/>
            <a:ext cx="370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Déterminer les dépenses d’investissement prioritaires et attribuer les ressources de l’organisation aux unités sectorielles les plus attrayantes.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787025" y="5022937"/>
            <a:ext cx="3607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Acheminer les fonds vers les entreprises capables de générer les bénéfices importants.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3068876" y="1315233"/>
            <a:ext cx="499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directrices ou d’ensemble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03540" y="1828801"/>
            <a:ext cx="727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principes à suivre pour l’élaboration d’une stratégie d’ensemble</a:t>
            </a:r>
            <a:endParaRPr lang="fr-FR" sz="1800" dirty="0"/>
          </a:p>
        </p:txBody>
      </p:sp>
      <p:sp>
        <p:nvSpPr>
          <p:cNvPr id="12" name="Accolade ouvrante 11"/>
          <p:cNvSpPr/>
          <p:nvPr/>
        </p:nvSpPr>
        <p:spPr bwMode="auto">
          <a:xfrm>
            <a:off x="5185775" y="4697260"/>
            <a:ext cx="513567" cy="187890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/>
          <p:cNvSpPr/>
          <p:nvPr/>
        </p:nvSpPr>
        <p:spPr bwMode="auto">
          <a:xfrm>
            <a:off x="5173249" y="2680570"/>
            <a:ext cx="388307" cy="15532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288098" y="2955697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niveaux de stratégies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04998" y="1315233"/>
            <a:ext cx="516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Les stratégies sectorielles ou concurrentielles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41327" y="2054268"/>
            <a:ext cx="363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Plan d’action établi pour une seule entreprise.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53853" y="3056351"/>
            <a:ext cx="374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entreprises doivent avoir chacune une stratégie unique appropriée à l’environnement où elle évolue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004165" y="4371584"/>
            <a:ext cx="537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Caractéristiques d’une unité stratégique sectorielle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878904" y="4972833"/>
            <a:ext cx="682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L’entreprise possède une mission différente de celle des autres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28800" y="5574082"/>
            <a:ext cx="7064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évolue dans un environnement distinct et a ses propres concurrents.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29009" y="6112701"/>
            <a:ext cx="290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se suffit à elle-même</a:t>
            </a:r>
            <a:endParaRPr lang="fr-F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746" t="39744" r="49719" b="33662"/>
          <a:stretch>
            <a:fillRect/>
          </a:stretch>
        </p:blipFill>
        <p:spPr bwMode="auto">
          <a:xfrm>
            <a:off x="5472815" y="1703539"/>
            <a:ext cx="3335913" cy="243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363254" y="3456737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niveaux de stratégies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79321" y="1202499"/>
            <a:ext cx="397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stratégies fonctionnelles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03748" y="2079321"/>
            <a:ext cx="3344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stratégies fonctionnelles s’appliquent aux fonctions d’une unité sectorielle quant à la commercialisation, à la production, aux finances, aux ressources humaines, à la recherche et au développement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753642" y="4221271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>
                <a:solidFill>
                  <a:srgbClr val="FF0000"/>
                </a:solidFill>
              </a:rPr>
              <a:t>Stratégie de commercialisation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89322" y="5563644"/>
            <a:ext cx="218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>
                <a:solidFill>
                  <a:srgbClr val="FF0000"/>
                </a:solidFill>
              </a:rPr>
              <a:t>Stratégie financière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486400" y="4263024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>
                <a:solidFill>
                  <a:srgbClr val="FF0000"/>
                </a:solidFill>
              </a:rPr>
              <a:t>Stratégie de ressources humaines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84958" y="5642975"/>
            <a:ext cx="3375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>
                <a:solidFill>
                  <a:srgbClr val="FF0000"/>
                </a:solidFill>
              </a:rPr>
              <a:t>Stratégie de production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28592" y="4797469"/>
            <a:ext cx="363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 quels types de modèles avons-nous besoin pour nous démarquer par la qualité?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53644" y="6075123"/>
            <a:ext cx="309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Devrions nous acheter ou fabriquer nous même?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549030" y="4734838"/>
            <a:ext cx="379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Quelle politique devrions nous appliquer en matière de recrutement?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636713" y="6025019"/>
            <a:ext cx="3281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Quel niveau de liquidité faut-il maintenir?</a:t>
            </a:r>
            <a:endParaRPr lang="fr-FR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27634" t="38137" r="47859" b="32347"/>
          <a:stretch>
            <a:fillRect/>
          </a:stretch>
        </p:blipFill>
        <p:spPr bwMode="auto">
          <a:xfrm>
            <a:off x="5556673" y="1739996"/>
            <a:ext cx="3366740" cy="22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lèche vers la droite 6"/>
          <p:cNvSpPr/>
          <p:nvPr/>
        </p:nvSpPr>
        <p:spPr bwMode="auto">
          <a:xfrm>
            <a:off x="288098" y="3794941"/>
            <a:ext cx="1615858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 planification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Responsables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Différents  niveaux  stratégique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d’ensemble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sectorielle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Stratégie fonctionnelle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Types de stratégies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 Modèles de stratégie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990000"/>
      </a:hlink>
      <a:folHlink>
        <a:srgbClr val="99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22975</TotalTime>
  <Words>3139</Words>
  <Application>Microsoft Office PowerPoint</Application>
  <PresentationFormat>Affichage à l'écran (4:3)</PresentationFormat>
  <Paragraphs>1389</Paragraphs>
  <Slides>37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39" baseType="lpstr">
      <vt:lpstr>Standarddesign</vt:lpstr>
      <vt:lpstr>1_Standarddesign</vt:lpstr>
      <vt:lpstr>CHAPITRE 6 : La gestion stratégique </vt:lpstr>
      <vt:lpstr>Plan</vt:lpstr>
      <vt:lpstr>Objectif pour l’étudiant</vt:lpstr>
      <vt:lpstr>Définition des concepts </vt:lpstr>
      <vt:lpstr>Nature de la planification stratégique (Les responsables) </vt:lpstr>
      <vt:lpstr>Les différents niveaux de stratégies</vt:lpstr>
      <vt:lpstr>Les différents niveaux de stratégies</vt:lpstr>
      <vt:lpstr>Les différents niveaux de stratégies</vt:lpstr>
      <vt:lpstr>Les différents niveaux de stratégies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d’ensemble)</vt:lpstr>
      <vt:lpstr>Les types de stratégies (les stratégies sectorielles)</vt:lpstr>
      <vt:lpstr>Les types de stratégies (les stratégies sectorielles)</vt:lpstr>
      <vt:lpstr>Les types de stratégies (les stratégies sectorielles)</vt:lpstr>
      <vt:lpstr>Les types de stratégies (les stratégies sectorielles)</vt:lpstr>
      <vt:lpstr>Les types de stratégies (les stratégies sectorielles)</vt:lpstr>
      <vt:lpstr>Les types de stratégies (les stratégies sectorielles)</vt:lpstr>
      <vt:lpstr>Les types de stratégies</vt:lpstr>
      <vt:lpstr>Les types de stratégies</vt:lpstr>
      <vt:lpstr>Les modèles d’analyse stratégique</vt:lpstr>
      <vt:lpstr>Les modèles d’analyse du portefeuille</vt:lpstr>
      <vt:lpstr>Les modèles d’analyse du portefeuille</vt:lpstr>
      <vt:lpstr>Les modèles d’analyse du portefeuille</vt:lpstr>
      <vt:lpstr>Les modèles d’analyse du portefeuille</vt:lpstr>
      <vt:lpstr>Le modèle de comparaison de l’attrait des différents domaine d’activité</vt:lpstr>
      <vt:lpstr>Le modèle de comparaison de l’attrait des différents domaine d’activité</vt:lpstr>
      <vt:lpstr>Le modèle de comparaison du degré de compétitivité des unités sectorielles</vt:lpstr>
      <vt:lpstr>Le modèle de comparaison du degré de compétitivité des unités sectorielles</vt:lpstr>
      <vt:lpstr>Le modèle du cycle de vie des produits</vt:lpstr>
      <vt:lpstr>Le modèle d’analyse de l’écart stratégique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seli</dc:creator>
  <dc:description>PresentationLoad.com</dc:description>
  <cp:lastModifiedBy>apedomeseli@yahoo.fr</cp:lastModifiedBy>
  <cp:revision>1816</cp:revision>
  <dcterms:created xsi:type="dcterms:W3CDTF">2007-11-27T23:54:21Z</dcterms:created>
  <dcterms:modified xsi:type="dcterms:W3CDTF">2019-10-11T23:41:03Z</dcterms:modified>
</cp:coreProperties>
</file>